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5" r:id="rId3"/>
    <p:sldId id="273" r:id="rId4"/>
    <p:sldId id="274" r:id="rId5"/>
    <p:sldId id="272" r:id="rId6"/>
    <p:sldId id="266" r:id="rId7"/>
    <p:sldId id="263" r:id="rId8"/>
    <p:sldId id="262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867AB-8F03-477C-9F95-AF8563EA8C48}" type="datetimeFigureOut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C59B5-EB2F-435C-B500-415FA466A3E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32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4B6B77-132A-4C88-BA93-9905E1FE41CB}" type="datetime1">
              <a:rPr lang="pl-PL" smtClean="0"/>
              <a:t>22.06.2021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7F35B6-D3CD-4FCC-BA59-99366701C206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56472B-10FF-4B44-AA3B-4110331F120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17C78A-306D-4354-BC61-ECEFDEF8D3C0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39E284-8F8D-4EA6-B0CF-AB0D9F696069}" type="datetime1">
              <a:rPr lang="pl-PL" smtClean="0"/>
              <a:t>22.06.2021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D0E3FA-172F-47A4-B99E-4795D00AB2BF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92C608-EBF3-49A8-9FE9-B7DA62A267CE}" type="datetime1">
              <a:rPr lang="pl-PL" smtClean="0"/>
              <a:t>22.06.2021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E1D7C9-5D6B-49E8-91D1-26E5D2163507}" type="datetime1">
              <a:rPr lang="pl-PL" smtClean="0"/>
              <a:t>22.06.2021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527AFD-A461-4560-9F9A-F68BA0B23FB4}" type="datetime1">
              <a:rPr lang="pl-PL" smtClean="0"/>
              <a:t>22.06.2021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C3115A-AC5B-409E-8496-CA9F9DB3AA52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FEA1B8-A69F-467E-B6CA-B6A4494018BE}" type="datetime1">
              <a:rPr lang="pl-PL" smtClean="0"/>
              <a:t>22.06.2021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F5FF681-3271-4F50-8B52-431D1FB9E6BA}" type="datetime1">
              <a:rPr lang="pl-PL" smtClean="0"/>
              <a:t>22.06.2021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pl-PL" smtClean="0"/>
              <a:t>NIEZBĘDNIK LOKALNEGO ANIMATORA BEZPIECZEŃSTWA SENIORÓW</a:t>
            </a: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B23F8B-6701-403E-93B1-F2D36ADEA995}" type="slidenum">
              <a:rPr lang="pl-PL" smtClean="0"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76484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1484784"/>
            <a:ext cx="7406640" cy="3600400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56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ABC BEZPIECZNEGO ZAWIERANIA UMÓW KREDYTOWYCH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370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8064896" cy="6192688"/>
          </a:xfrm>
        </p:spPr>
        <p:txBody>
          <a:bodyPr>
            <a:normAutofit lnSpcReduction="10000"/>
          </a:bodyPr>
          <a:lstStyle/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r>
              <a:rPr lang="pl-PL" altLang="pl-PL" sz="3300" b="1" dirty="0" smtClean="0">
                <a:solidFill>
                  <a:srgbClr val="FF0000"/>
                </a:solidFill>
                <a:latin typeface="Calibri" panose="020F0502020204030204"/>
              </a:rPr>
              <a:t>Zapoznaj się z formularzem informacyjnym o oferowanej umowie</a:t>
            </a:r>
            <a:r>
              <a:rPr lang="pl-PL" altLang="pl-PL" sz="3300" dirty="0" smtClean="0">
                <a:solidFill>
                  <a:prstClr val="black"/>
                </a:solidFill>
                <a:latin typeface="Calibri" panose="020F0502020204030204"/>
              </a:rPr>
              <a:t>, który  kredytodawca jest zobowiązany dostarczyć zainteresowanemu przed zawarciem umowy:</a:t>
            </a: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l-PL" altLang="pl-PL" sz="3300" dirty="0">
                <a:solidFill>
                  <a:prstClr val="black"/>
                </a:solidFill>
                <a:latin typeface="Calibri" panose="020F0502020204030204"/>
              </a:rPr>
              <a:t>f</a:t>
            </a:r>
            <a:r>
              <a:rPr lang="pl-PL" altLang="pl-PL" sz="3300" dirty="0" smtClean="0">
                <a:solidFill>
                  <a:prstClr val="black"/>
                </a:solidFill>
                <a:latin typeface="Calibri" panose="020F0502020204030204"/>
              </a:rPr>
              <a:t>ormularz dostarczy informacji m.in. o całkowitej kwocie kredytu, wysokości RRSO oraz całkowitej kwocie do zapłaty, zasadach i terminach spłaty kredytu w tym również przed terminem itp. </a:t>
            </a: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endParaRPr lang="pl-PL" altLang="pl-PL" sz="33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476814"/>
          </a:xfrm>
        </p:spPr>
        <p:txBody>
          <a:bodyPr>
            <a:no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ZANIM PODPISZESZ UMOWĘ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56121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8064896" cy="6336704"/>
          </a:xfrm>
        </p:spPr>
        <p:txBody>
          <a:bodyPr>
            <a:normAutofit fontScale="70000" lnSpcReduction="20000"/>
          </a:bodyPr>
          <a:lstStyle/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2"/>
              <a:defRPr/>
            </a:pPr>
            <a:r>
              <a:rPr lang="pl-PL" altLang="pl-PL" sz="37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Ustal wysokość RRSO kredytu konsumenckiego, który jest Ci oferowany:</a:t>
            </a:r>
          </a:p>
          <a:p>
            <a:pPr marL="450850" lvl="0" indent="-3429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Arial" panose="020B0604020202020204" pitchFamily="34" charset="0"/>
              <a:buChar char="•"/>
              <a:defRPr/>
            </a:pPr>
            <a:endParaRPr lang="pl-PL" altLang="pl-PL" sz="37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65150" indent="-457200" algn="just">
              <a:buClrTx/>
              <a:buFont typeface="Arial" panose="020B0604020202020204" pitchFamily="34" charset="0"/>
              <a:buChar char="•"/>
              <a:defRPr/>
            </a:pP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r</a:t>
            </a: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 pitchFamily="34" charset="0"/>
              </a:rPr>
              <a:t>zeczywista roczna stopa oprocentowania (RRSO)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jest to </a:t>
            </a:r>
            <a:r>
              <a:rPr lang="pl-PL" altLang="pl-PL" sz="3700" b="1" dirty="0">
                <a:solidFill>
                  <a:prstClr val="black"/>
                </a:solidFill>
                <a:latin typeface="Calibri" panose="020F0502020204030204" pitchFamily="34" charset="0"/>
              </a:rPr>
              <a:t>całkowity koszt kredytu ponoszony przez konsumenta, wyrażony jako wartość procentowa całkowitej kwoty kredytu w stosunku </a:t>
            </a:r>
            <a:r>
              <a:rPr lang="pl-PL" altLang="pl-PL" sz="37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rocznym.</a:t>
            </a:r>
          </a:p>
          <a:p>
            <a:pPr marL="565150" indent="-457200" algn="just">
              <a:buClrTx/>
              <a:buFont typeface="Arial" panose="020B0604020202020204" pitchFamily="34" charset="0"/>
              <a:buChar char="•"/>
              <a:defRPr/>
            </a:pP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RRSO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obejmuje nie tylko oprocentowanie nominalne kredytu (</a:t>
            </a:r>
            <a:r>
              <a:rPr lang="pl-PL" altLang="pl-PL" sz="3700" i="1" dirty="0">
                <a:solidFill>
                  <a:prstClr val="black"/>
                </a:solidFill>
                <a:latin typeface="Calibri" panose="020F0502020204030204" pitchFamily="34" charset="0"/>
              </a:rPr>
              <a:t>które może wynosić nawet 0%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),</a:t>
            </a:r>
            <a:r>
              <a:rPr lang="pl-PL" altLang="pl-PL" sz="3700" i="1" dirty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ale również wszelkie </a:t>
            </a:r>
            <a:r>
              <a:rPr lang="pl-PL" altLang="pl-PL" sz="3700" b="1" dirty="0">
                <a:solidFill>
                  <a:prstClr val="black"/>
                </a:solidFill>
                <a:latin typeface="Calibri" panose="020F0502020204030204" pitchFamily="34" charset="0"/>
              </a:rPr>
              <a:t>inne koszty związane z udzieleniem kredytu</a:t>
            </a:r>
            <a:r>
              <a:rPr lang="pl-PL" altLang="pl-PL" sz="3700" dirty="0">
                <a:solidFill>
                  <a:prstClr val="black"/>
                </a:solidFill>
                <a:latin typeface="Calibri" panose="020F0502020204030204" pitchFamily="34" charset="0"/>
              </a:rPr>
              <a:t> (</a:t>
            </a:r>
            <a:r>
              <a:rPr lang="pl-PL" altLang="pl-PL" sz="3700" i="1" dirty="0">
                <a:solidFill>
                  <a:prstClr val="black"/>
                </a:solidFill>
                <a:latin typeface="Calibri" panose="020F0502020204030204" pitchFamily="34" charset="0"/>
              </a:rPr>
              <a:t>np. prowizja, opłata przygotowawcza, ubezpieczenie, koszty doradztwa</a:t>
            </a: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 pitchFamily="34" charset="0"/>
              </a:rPr>
              <a:t>).</a:t>
            </a:r>
          </a:p>
          <a:p>
            <a:pPr marL="565150" indent="-457200" algn="just">
              <a:buClrTx/>
              <a:buFont typeface="Arial" panose="020B0604020202020204" pitchFamily="34" charset="0"/>
              <a:buChar char="•"/>
              <a:defRPr/>
            </a:pPr>
            <a:r>
              <a:rPr lang="pl-PL" altLang="pl-PL" sz="37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PAMIETAJ! </a:t>
            </a:r>
            <a:r>
              <a:rPr lang="pl-PL" altLang="pl-PL" sz="37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Im wyższa wartość RRSO tym droższe pożyczenie pieniędzy.</a:t>
            </a:r>
            <a:endParaRPr lang="pl-PL" altLang="pl-PL" sz="37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pl-PL" altLang="pl-PL" sz="33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endParaRPr lang="pl-PL" altLang="pl-PL" sz="33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476814"/>
          </a:xfrm>
        </p:spPr>
        <p:txBody>
          <a:bodyPr>
            <a:no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ZANIM PODPISZESZ UMOWĘ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38216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1052736"/>
            <a:ext cx="7920880" cy="6336704"/>
          </a:xfrm>
        </p:spPr>
        <p:txBody>
          <a:bodyPr>
            <a:normAutofit fontScale="55000" lnSpcReduction="20000"/>
          </a:bodyPr>
          <a:lstStyle/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Jan Kowalski zachęcony reklamą kredytu „zero procent” udał się do banku z zamiarem pożyczenia </a:t>
            </a:r>
            <a:r>
              <a:rPr lang="pl-PL" altLang="pl-PL" sz="49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        10 </a:t>
            </a: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000 zł. Po zapoznaniu się </a:t>
            </a:r>
            <a:r>
              <a:rPr lang="pl-PL" altLang="pl-PL" sz="49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z </a:t>
            </a: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otrzymaną na miejscu informacją o warunkach, na jakich może otrzymać przedmiotowy kredyt, Pan Jan ze zdumieniem stwierdził, iż </a:t>
            </a:r>
            <a:r>
              <a:rPr lang="pl-PL" altLang="pl-PL" sz="49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RRSO dla tego zobowiązania wynosi aż </a:t>
            </a:r>
            <a:r>
              <a:rPr lang="pl-PL" altLang="pl-PL" sz="49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r>
              <a:rPr lang="pl-PL" altLang="pl-PL" sz="4900" i="1" u="sng" dirty="0" smtClean="0">
                <a:solidFill>
                  <a:srgbClr val="FF0000"/>
                </a:solidFill>
                <a:latin typeface="Calibri" panose="020F0502020204030204" pitchFamily="34" charset="0"/>
              </a:rPr>
              <a:t>2 </a:t>
            </a:r>
            <a:r>
              <a:rPr lang="pl-PL" altLang="pl-PL" sz="4900" i="1" u="sng" dirty="0">
                <a:solidFill>
                  <a:srgbClr val="FF0000"/>
                </a:solidFill>
                <a:latin typeface="Calibri" panose="020F0502020204030204" pitchFamily="34" charset="0"/>
              </a:rPr>
              <a:t>procent.</a:t>
            </a: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 Zapytał zatem doradcę kredytowego, skąd bierze się ta rozbieżność. Uzyskał wyjaśnienie, iż wprawdzie </a:t>
            </a:r>
            <a:r>
              <a:rPr lang="pl-PL" altLang="pl-PL" sz="4900" b="1" i="1" dirty="0">
                <a:solidFill>
                  <a:schemeClr val="tx1"/>
                </a:solidFill>
                <a:latin typeface="Calibri" panose="020F0502020204030204" pitchFamily="34" charset="0"/>
              </a:rPr>
              <a:t>oprocentowanie tego kredytu wynosi rzeczywiście zero procent, ale na jego całkowity koszt składają się jeszcze: obowiązkowa prowizja oraz ubezpieczenie, co sprawia, iż RRSO wynosi właśnie </a:t>
            </a:r>
            <a:r>
              <a:rPr lang="pl-PL" altLang="pl-PL" sz="4900" b="1" i="1" dirty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pl-PL" altLang="pl-PL" sz="4900" b="1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pl-PL" altLang="pl-PL" sz="4900" b="1" i="1" dirty="0">
                <a:solidFill>
                  <a:schemeClr val="tx1"/>
                </a:solidFill>
                <a:latin typeface="Calibri" panose="020F0502020204030204" pitchFamily="34" charset="0"/>
              </a:rPr>
              <a:t>%</a:t>
            </a: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. Taki poziom RRSO dla Pana Jana oznacza, iż faktyczny koszt pożyczki jest w rzeczywistości wyższy, niż mogłoby się wydawać opierając się na reklamie, </a:t>
            </a:r>
            <a:r>
              <a:rPr lang="pl-PL" altLang="pl-PL" sz="4900" i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w której </a:t>
            </a:r>
            <a:r>
              <a:rPr lang="pl-PL" altLang="pl-PL" sz="4900" i="1" dirty="0">
                <a:solidFill>
                  <a:schemeClr val="tx1"/>
                </a:solidFill>
                <a:latin typeface="Calibri" panose="020F0502020204030204" pitchFamily="34" charset="0"/>
              </a:rPr>
              <a:t>produkt ten przedstawiony został jako „zero procent”.</a:t>
            </a: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pl-PL" altLang="pl-PL" sz="33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endParaRPr lang="pl-PL" altLang="pl-PL" sz="33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259632" y="404664"/>
            <a:ext cx="7406640" cy="476814"/>
          </a:xfrm>
        </p:spPr>
        <p:txBody>
          <a:bodyPr>
            <a:no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pl-PL" altLang="pl-PL" sz="40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PRZYKŁAD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76169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052736"/>
            <a:ext cx="8064896" cy="6480720"/>
          </a:xfrm>
        </p:spPr>
        <p:txBody>
          <a:bodyPr>
            <a:normAutofit fontScale="47500" lnSpcReduction="20000"/>
          </a:bodyPr>
          <a:lstStyle/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 startAt="3"/>
              <a:defRPr/>
            </a:pPr>
            <a:r>
              <a:rPr lang="pl-PL" altLang="pl-PL" sz="59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Zapoznaj się z projektem umowy kredytu konsumenckiego, który jest Ci oferowany:</a:t>
            </a:r>
          </a:p>
          <a:p>
            <a:pPr marL="450850" lvl="0" indent="-342900" algn="just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D2DA7A"/>
              </a:buClr>
              <a:buSzTx/>
              <a:buFont typeface="Arial" panose="020B0604020202020204" pitchFamily="34" charset="0"/>
              <a:buChar char="•"/>
              <a:defRPr/>
            </a:pPr>
            <a:endParaRPr lang="pl-PL" altLang="pl-PL" sz="59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l-PL" altLang="pl-PL" sz="5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konsument </a:t>
            </a:r>
            <a:r>
              <a:rPr lang="pl-PL" altLang="pl-PL" sz="5900" dirty="0">
                <a:solidFill>
                  <a:prstClr val="black"/>
                </a:solidFill>
                <a:latin typeface="Calibri" panose="020F0502020204030204" pitchFamily="34" charset="0"/>
              </a:rPr>
              <a:t>ma </a:t>
            </a:r>
            <a:r>
              <a:rPr lang="pl-PL" altLang="pl-PL" sz="5900" b="1" dirty="0">
                <a:solidFill>
                  <a:prstClr val="black"/>
                </a:solidFill>
                <a:latin typeface="Calibri" panose="020F0502020204030204" pitchFamily="34" charset="0"/>
              </a:rPr>
              <a:t>prawo do otrzymania</a:t>
            </a:r>
            <a:r>
              <a:rPr lang="pl-PL" altLang="pl-PL" sz="5900" dirty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pl-PL" altLang="pl-PL" sz="5900" b="1" dirty="0">
                <a:solidFill>
                  <a:srgbClr val="FF0000"/>
                </a:solidFill>
                <a:latin typeface="Calibri" panose="020F0502020204030204" pitchFamily="34" charset="0"/>
              </a:rPr>
              <a:t>na wniosek</a:t>
            </a:r>
            <a:r>
              <a:rPr lang="pl-PL" altLang="pl-PL" sz="5900" b="1" dirty="0">
                <a:solidFill>
                  <a:prstClr val="black"/>
                </a:solidFill>
                <a:latin typeface="Calibri" panose="020F0502020204030204" pitchFamily="34" charset="0"/>
              </a:rPr>
              <a:t>, bezpłatnego projektu umowy o kredyt konsumencki</a:t>
            </a:r>
            <a:r>
              <a:rPr lang="pl-PL" altLang="pl-PL" sz="5900" dirty="0">
                <a:solidFill>
                  <a:prstClr val="black"/>
                </a:solidFill>
                <a:latin typeface="Calibri" panose="020F0502020204030204" pitchFamily="34" charset="0"/>
              </a:rPr>
              <a:t>, jeżeli w ocenie kredytodawcy lub pośrednika kredytowego, spełnia on warunki do udzielenia mu kredytu konsumenckiego przez tego kredytodawcę lub pośrednika </a:t>
            </a:r>
            <a:r>
              <a:rPr lang="pl-PL" altLang="pl-PL" sz="5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kredytowego.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pl-PL" altLang="pl-PL" sz="59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projekt </a:t>
            </a:r>
            <a:r>
              <a:rPr lang="pl-PL" altLang="pl-PL" sz="5900" dirty="0">
                <a:solidFill>
                  <a:prstClr val="black"/>
                </a:solidFill>
                <a:latin typeface="Calibri" panose="020F0502020204030204" pitchFamily="34" charset="0"/>
              </a:rPr>
              <a:t>umowy powinien zawierać dane konsumenta (</a:t>
            </a:r>
            <a:r>
              <a:rPr lang="pl-PL" altLang="pl-PL" sz="5900" i="1" dirty="0">
                <a:solidFill>
                  <a:prstClr val="black"/>
                </a:solidFill>
                <a:latin typeface="Calibri" panose="020F0502020204030204" pitchFamily="34" charset="0"/>
              </a:rPr>
              <a:t>imię, nazwisko i adres konsumenta</a:t>
            </a:r>
            <a:r>
              <a:rPr lang="pl-PL" altLang="pl-PL" sz="5900" dirty="0">
                <a:solidFill>
                  <a:prstClr val="black"/>
                </a:solidFill>
                <a:latin typeface="Calibri" panose="020F0502020204030204" pitchFamily="34" charset="0"/>
              </a:rPr>
              <a:t>) oraz wszystkie warunki, na których kredyt mógłby zostać udzielony.</a:t>
            </a: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Arial" panose="020B0604020202020204" pitchFamily="34" charset="0"/>
              <a:buChar char="•"/>
              <a:defRPr/>
            </a:pPr>
            <a:endParaRPr lang="pl-PL" altLang="pl-PL" sz="33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622300" lvl="0" indent="-51435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endParaRPr lang="pl-PL" altLang="pl-PL" sz="3300" b="1" dirty="0" smtClean="0">
              <a:solidFill>
                <a:prstClr val="black"/>
              </a:solidFill>
              <a:latin typeface="Calibri" panose="020F0502020204030204"/>
            </a:endParaRPr>
          </a:p>
          <a:p>
            <a:pPr lvl="0" algn="ctr"/>
            <a:endParaRPr lang="pl-PL" sz="3600" b="1" dirty="0" smtClean="0">
              <a:latin typeface="Calibri" panose="020F0502020204030204" pitchFamily="34" charset="0"/>
            </a:endParaRPr>
          </a:p>
          <a:p>
            <a:pPr lvl="0" algn="ctr"/>
            <a:r>
              <a:rPr lang="pl-PL" sz="3600" dirty="0" smtClean="0">
                <a:latin typeface="Calibri" panose="020F0502020204030204" pitchFamily="34" charset="0"/>
              </a:rPr>
              <a:t> </a:t>
            </a:r>
            <a:endParaRPr lang="pl-PL" sz="36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259632" y="260648"/>
            <a:ext cx="7406640" cy="476814"/>
          </a:xfrm>
        </p:spPr>
        <p:txBody>
          <a:bodyPr>
            <a:no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pl-PL" altLang="pl-PL" sz="28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ZANIM PODPISZESZ UMOWĘ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739213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971600" y="620688"/>
            <a:ext cx="7920880" cy="4536504"/>
          </a:xfrm>
        </p:spPr>
        <p:txBody>
          <a:bodyPr>
            <a:noAutofit/>
          </a:bodyPr>
          <a:lstStyle/>
          <a:p>
            <a:pPr lvl="0" algn="ctr"/>
            <a:endParaRPr lang="pl-PL" sz="2800" b="1" dirty="0" smtClean="0">
              <a:latin typeface="Calibri" panose="020F0502020204030204" pitchFamily="34" charset="0"/>
              <a:cs typeface="Calibri" pitchFamily="34" charset="0"/>
            </a:endParaRP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pl-PL" sz="280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Pamiętaj, że masz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prawo, </a:t>
            </a:r>
            <a:r>
              <a:rPr lang="pl-PL" altLang="pl-PL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bez podania przyczyny,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</a:t>
            </a:r>
            <a:r>
              <a:rPr lang="pl-PL" altLang="pl-PL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odstąpienia od umowy o kredyt konsumencki </a:t>
            </a:r>
            <a:r>
              <a:rPr lang="pl-PL" alt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 </a:t>
            </a:r>
            <a:r>
              <a:rPr lang="pl-PL" altLang="pl-PL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terminie </a:t>
            </a:r>
            <a:r>
              <a:rPr lang="pl-PL" altLang="pl-PL" sz="28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14 dni </a:t>
            </a:r>
            <a:r>
              <a:rPr lang="pl-PL" altLang="pl-PL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od dnia jej </a:t>
            </a:r>
            <a:r>
              <a:rPr lang="pl-PL" altLang="pl-PL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zawarcia</a:t>
            </a:r>
            <a:r>
              <a:rPr lang="pl-PL" altLang="pl-PL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pl-PL" altLang="pl-PL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Kredytodawca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jest zobowiązany przy zawarciu umowy wręczyć konsumentowi wzór </a:t>
            </a:r>
            <a:r>
              <a:rPr lang="pl-PL" altLang="pl-PL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oświadczenia </a:t>
            </a:r>
            <a:r>
              <a:rPr lang="pl-PL" altLang="pl-PL" sz="280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 </a:t>
            </a:r>
            <a:r>
              <a:rPr lang="pl-PL" altLang="pl-PL" sz="28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odstąpieniu od umowy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 </a:t>
            </a:r>
          </a:p>
          <a:p>
            <a:pPr marL="565150" lvl="0" indent="-457200" algn="just" eaLnBrk="0" fontAlgn="base" hangingPunct="0">
              <a:spcBef>
                <a:spcPts val="30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lang="pl-PL" altLang="pl-PL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Termin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odstąpienia od umowy jest zachowany, jeżeli konsument przed jego upływem złoży pod wskazany przez </a:t>
            </a:r>
            <a:r>
              <a:rPr lang="pl-PL" altLang="pl-PL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kredytodawcę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adres, </a:t>
            </a:r>
            <a:r>
              <a:rPr lang="pl-PL" altLang="pl-PL" sz="28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oświadczenie o odstąpieniu od umowy 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- dla zachowania w/w terminu wystarczające jest </a:t>
            </a:r>
            <a:r>
              <a:rPr lang="pl-PL" altLang="pl-PL" sz="2800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wysłanie</a:t>
            </a:r>
            <a:r>
              <a:rPr lang="pl-PL" altLang="pl-PL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oświadczenia przed jego upływem.</a:t>
            </a:r>
            <a:endParaRPr lang="pl-PL" altLang="pl-PL" sz="280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  <a:p>
            <a:pPr marL="566737" lvl="0" indent="-457200" algn="just">
              <a:lnSpc>
                <a:spcPct val="90000"/>
              </a:lnSpc>
              <a:spcBef>
                <a:spcPts val="1000"/>
              </a:spcBef>
              <a:buClrTx/>
              <a:buSzTx/>
              <a:buFont typeface="+mj-lt"/>
              <a:buAutoNum type="arabicPeriod"/>
              <a:defRPr/>
            </a:pPr>
            <a:endParaRPr lang="pl-PL" sz="2400" dirty="0">
              <a:solidFill>
                <a:prstClr val="black"/>
              </a:solidFill>
              <a:latin typeface="Calibri" panose="020F0502020204030204"/>
            </a:endParaRPr>
          </a:p>
          <a:p>
            <a:pPr lvl="0" algn="ctr"/>
            <a:r>
              <a:rPr lang="pl-PL" sz="2400" dirty="0" smtClean="0">
                <a:latin typeface="Calibri" panose="020F0502020204030204" pitchFamily="34" charset="0"/>
              </a:rPr>
              <a:t> </a:t>
            </a:r>
            <a:endParaRPr lang="pl-PL" sz="2400" dirty="0">
              <a:latin typeface="Calibri" panose="020F0502020204030204" pitchFamily="34" charset="0"/>
            </a:endParaRPr>
          </a:p>
          <a:p>
            <a:pPr algn="just"/>
            <a:endParaRPr lang="pl-PL" sz="2400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403648" y="260648"/>
            <a:ext cx="7406640" cy="548822"/>
          </a:xfrm>
        </p:spPr>
        <p:txBody>
          <a:bodyPr>
            <a:noAutofit/>
          </a:bodyPr>
          <a:lstStyle/>
          <a:p>
            <a:pPr algn="ctr"/>
            <a:r>
              <a:rPr lang="pl-PL" altLang="pl-PL" sz="28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JEŻELI PODPISAŁEŚ UMOWĘ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76746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99592" y="620688"/>
            <a:ext cx="7992888" cy="5832648"/>
          </a:xfrm>
        </p:spPr>
        <p:txBody>
          <a:bodyPr>
            <a:normAutofit fontScale="25000" lnSpcReduction="20000"/>
          </a:bodyPr>
          <a:lstStyle/>
          <a:p>
            <a:pPr marL="107950" lvl="0" algn="r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2800" dirty="0" smtClean="0">
                <a:solidFill>
                  <a:prstClr val="black"/>
                </a:solidFill>
                <a:latin typeface="Calibri" panose="020F0502020204030204"/>
              </a:rPr>
              <a:t>................................., </a:t>
            </a:r>
            <a:r>
              <a:rPr lang="pl-PL" altLang="pl-PL" sz="2800" dirty="0">
                <a:solidFill>
                  <a:prstClr val="black"/>
                </a:solidFill>
                <a:latin typeface="Calibri" panose="020F0502020204030204"/>
              </a:rPr>
              <a:t>dnia ................... r.</a:t>
            </a:r>
          </a:p>
          <a:p>
            <a:pPr marL="107950" lvl="0" algn="r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5600" dirty="0" smtClean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pl-PL" altLang="pl-PL" sz="5600" dirty="0">
                <a:solidFill>
                  <a:prstClr val="black"/>
                </a:solidFill>
                <a:latin typeface="Calibri" panose="020F0502020204030204"/>
              </a:rPr>
              <a:t>miejscowość, data</a:t>
            </a:r>
            <a:r>
              <a:rPr lang="pl-PL" altLang="pl-PL" sz="5600" dirty="0" smtClean="0">
                <a:solidFill>
                  <a:prstClr val="black"/>
                </a:solidFill>
                <a:latin typeface="Calibri" panose="020F0502020204030204"/>
              </a:rPr>
              <a:t>)</a:t>
            </a:r>
            <a:endParaRPr lang="pl-PL" altLang="pl-PL" sz="5600" dirty="0">
              <a:solidFill>
                <a:prstClr val="black"/>
              </a:solidFill>
              <a:latin typeface="Calibri" panose="020F0502020204030204"/>
            </a:endParaRP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5600" dirty="0">
                <a:solidFill>
                  <a:prstClr val="black"/>
                </a:solidFill>
                <a:latin typeface="Calibri" panose="020F0502020204030204"/>
              </a:rPr>
              <a:t>………………………………………………...............                                                                                                                                                                    </a:t>
            </a: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5600" dirty="0" smtClean="0">
                <a:solidFill>
                  <a:prstClr val="black"/>
                </a:solidFill>
                <a:latin typeface="Calibri" panose="020F0502020204030204"/>
              </a:rPr>
              <a:t>(</a:t>
            </a:r>
            <a:r>
              <a:rPr lang="pl-PL" altLang="pl-PL" sz="5600" dirty="0">
                <a:solidFill>
                  <a:prstClr val="black"/>
                </a:solidFill>
                <a:latin typeface="Calibri" panose="020F0502020204030204"/>
              </a:rPr>
              <a:t>imię, nazwisko)                                                                                                                  </a:t>
            </a: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5600" dirty="0" smtClean="0">
                <a:solidFill>
                  <a:prstClr val="black"/>
                </a:solidFill>
                <a:latin typeface="Calibri" panose="020F0502020204030204"/>
              </a:rPr>
              <a:t>………………………………………………................                                                                                                                                                                             </a:t>
            </a:r>
            <a:endParaRPr lang="pl-PL" altLang="pl-PL" sz="5600" dirty="0">
              <a:solidFill>
                <a:prstClr val="black"/>
              </a:solidFill>
              <a:latin typeface="Calibri" panose="020F0502020204030204"/>
            </a:endParaRP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5600" dirty="0" smtClean="0">
                <a:solidFill>
                  <a:prstClr val="black"/>
                </a:solidFill>
                <a:latin typeface="Calibri" panose="020F0502020204030204"/>
              </a:rPr>
              <a:t>(adres </a:t>
            </a:r>
            <a:r>
              <a:rPr lang="pl-PL" altLang="pl-PL" sz="5600" dirty="0">
                <a:solidFill>
                  <a:prstClr val="black"/>
                </a:solidFill>
                <a:latin typeface="Calibri" panose="020F0502020204030204"/>
              </a:rPr>
              <a:t>zamieszkania)                                                                                                                </a:t>
            </a:r>
          </a:p>
          <a:p>
            <a:pPr marL="3738118" lvl="8" algn="just">
              <a:lnSpc>
                <a:spcPct val="90000"/>
              </a:lnSpc>
              <a:spcBef>
                <a:spcPts val="1000"/>
              </a:spcBef>
              <a:buClrTx/>
              <a:defRPr/>
            </a:pP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……………………………………………………. </a:t>
            </a:r>
            <a:endParaRPr lang="pl-PL" altLang="pl-PL" sz="4800" dirty="0">
              <a:solidFill>
                <a:prstClr val="black"/>
              </a:solidFill>
              <a:latin typeface="Calibri" panose="020F0502020204030204"/>
            </a:endParaRPr>
          </a:p>
          <a:p>
            <a:pPr marL="3738118" lvl="8" algn="just">
              <a:lnSpc>
                <a:spcPct val="90000"/>
              </a:lnSpc>
              <a:spcBef>
                <a:spcPts val="1000"/>
              </a:spcBef>
              <a:buClrTx/>
              <a:defRPr/>
            </a:pP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          (</a:t>
            </a:r>
            <a:r>
              <a:rPr lang="pl-PL" altLang="pl-PL" sz="4800" dirty="0">
                <a:solidFill>
                  <a:prstClr val="black"/>
                </a:solidFill>
                <a:latin typeface="Calibri" panose="020F0502020204030204"/>
              </a:rPr>
              <a:t>nazwa </a:t>
            </a: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kredytodawcy)</a:t>
            </a:r>
            <a:endParaRPr lang="pl-PL" altLang="pl-PL" sz="4800" dirty="0">
              <a:solidFill>
                <a:prstClr val="black"/>
              </a:solidFill>
              <a:latin typeface="Calibri" panose="020F0502020204030204"/>
            </a:endParaRP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endParaRPr lang="pl-PL" altLang="pl-PL" sz="4800" dirty="0">
              <a:solidFill>
                <a:prstClr val="black"/>
              </a:solidFill>
              <a:latin typeface="Calibri" panose="020F0502020204030204"/>
            </a:endParaRPr>
          </a:p>
          <a:p>
            <a:pPr marL="107950" lvl="0" algn="ctr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8000" b="1" dirty="0">
                <a:solidFill>
                  <a:prstClr val="black"/>
                </a:solidFill>
                <a:latin typeface="Calibri" panose="020F0502020204030204"/>
              </a:rPr>
              <a:t>OŚWIADCZENIE O ODSTĄPIENIU OD </a:t>
            </a:r>
            <a:r>
              <a:rPr lang="pl-PL" altLang="pl-PL" sz="8000" b="1" dirty="0" smtClean="0">
                <a:solidFill>
                  <a:prstClr val="black"/>
                </a:solidFill>
                <a:latin typeface="Calibri" panose="020F0502020204030204"/>
              </a:rPr>
              <a:t>UMOWY</a:t>
            </a:r>
            <a:endParaRPr lang="pl-PL" altLang="pl-PL" sz="8000" dirty="0">
              <a:solidFill>
                <a:prstClr val="black"/>
              </a:solidFill>
              <a:latin typeface="Calibri" panose="020F0502020204030204"/>
            </a:endParaRP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Ja, niżej podpisany/a: 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……………………………………..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(imię i nazwisko), legitymujący się dowodem tożsamości: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…..…………………………(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seria i numer dowodu osobistego/paszportu), nr. PESEL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……………………………………………..,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oświadczam, że na podstawie na podstawie art. 53 ustawy z dnia 12 maja 2011 r. o kredycie konsumenckim </a:t>
            </a:r>
            <a:r>
              <a:rPr lang="pl-PL" altLang="pl-PL" sz="8000" b="1" dirty="0" smtClean="0">
                <a:solidFill>
                  <a:srgbClr val="FF0000"/>
                </a:solidFill>
                <a:latin typeface="Calibri" panose="020F0502020204030204"/>
              </a:rPr>
              <a:t>odstępuję niniejszym</a:t>
            </a:r>
            <a:r>
              <a:rPr lang="pl-PL" altLang="pl-PL" sz="8000" dirty="0" smtClean="0">
                <a:solidFill>
                  <a:srgbClr val="FF0000"/>
                </a:solidFill>
                <a:latin typeface="Calibri" panose="020F0502020204030204"/>
              </a:rPr>
              <a:t> </a:t>
            </a:r>
            <a:r>
              <a:rPr lang="pl-PL" altLang="pl-PL" sz="8000" dirty="0">
                <a:solidFill>
                  <a:srgbClr val="FF0000"/>
                </a:solidFill>
                <a:latin typeface="Calibri" panose="020F0502020204030204"/>
              </a:rPr>
              <a:t>od umowy </a:t>
            </a:r>
            <a:r>
              <a:rPr lang="pl-PL" altLang="pl-PL" sz="8000" dirty="0" smtClean="0">
                <a:solidFill>
                  <a:srgbClr val="FF0000"/>
                </a:solidFill>
                <a:latin typeface="Calibri" panose="020F0502020204030204"/>
              </a:rPr>
              <a:t>kredytu </a:t>
            </a:r>
            <a:r>
              <a:rPr lang="pl-PL" altLang="pl-PL" sz="8000" dirty="0">
                <a:solidFill>
                  <a:srgbClr val="FF0000"/>
                </a:solidFill>
                <a:latin typeface="Calibri" panose="020F0502020204030204"/>
              </a:rPr>
              <a:t>nr ………………………………... zawartej w dniu </a:t>
            </a:r>
            <a:r>
              <a:rPr lang="pl-PL" altLang="pl-PL" sz="8000" dirty="0" smtClean="0">
                <a:solidFill>
                  <a:srgbClr val="FF0000"/>
                </a:solidFill>
                <a:latin typeface="Calibri" panose="020F0502020204030204"/>
              </a:rPr>
              <a:t>…………………………………….</a:t>
            </a:r>
            <a:endParaRPr lang="pl-PL" altLang="pl-PL" sz="8000" dirty="0">
              <a:solidFill>
                <a:srgbClr val="FF0000"/>
              </a:solidFill>
              <a:latin typeface="Calibri" panose="020F0502020204030204"/>
            </a:endParaRP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Jednocześnie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oświadczam, że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kredyt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wraz z odsetkami za okres od dnia wypłaty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do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dnia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spłaty,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spłacę na rachunek nr: 00 0000 0000 0000 0000 0000 0000 (przeznaczony do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spłaty kredytu) </a:t>
            </a:r>
            <a:r>
              <a:rPr lang="pl-PL" altLang="pl-PL" sz="8000" dirty="0">
                <a:solidFill>
                  <a:prstClr val="black"/>
                </a:solidFill>
                <a:latin typeface="Calibri" panose="020F0502020204030204"/>
              </a:rPr>
              <a:t>nie później niż 30 dnia od dnia złożenia oświadczenia o odstąpieniu od </a:t>
            </a:r>
            <a:r>
              <a:rPr lang="pl-PL" altLang="pl-PL" sz="8000" dirty="0" smtClean="0">
                <a:solidFill>
                  <a:prstClr val="black"/>
                </a:solidFill>
                <a:latin typeface="Calibri" panose="020F0502020204030204"/>
              </a:rPr>
              <a:t>umowy.</a:t>
            </a:r>
          </a:p>
          <a:p>
            <a:pPr marL="107950" lvl="0" algn="just">
              <a:lnSpc>
                <a:spcPct val="90000"/>
              </a:lnSpc>
              <a:spcBef>
                <a:spcPts val="1000"/>
              </a:spcBef>
              <a:buClrTx/>
              <a:buSzTx/>
              <a:defRPr/>
            </a:pPr>
            <a:endParaRPr lang="pl-PL" altLang="pl-PL" sz="4800" dirty="0">
              <a:solidFill>
                <a:prstClr val="black"/>
              </a:solidFill>
              <a:latin typeface="Calibri" panose="020F0502020204030204"/>
            </a:endParaRPr>
          </a:p>
          <a:p>
            <a:pPr marL="3738118" lvl="8" algn="just">
              <a:lnSpc>
                <a:spcPct val="90000"/>
              </a:lnSpc>
              <a:spcBef>
                <a:spcPts val="1000"/>
              </a:spcBef>
              <a:buClrTx/>
              <a:defRPr/>
            </a:pP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…………………………………………………………… </a:t>
            </a:r>
            <a:endParaRPr lang="pl-PL" altLang="pl-PL" sz="4800" dirty="0">
              <a:solidFill>
                <a:prstClr val="black"/>
              </a:solidFill>
              <a:latin typeface="Calibri" panose="020F0502020204030204"/>
            </a:endParaRPr>
          </a:p>
          <a:p>
            <a:pPr marL="3738118" lvl="8" algn="just">
              <a:lnSpc>
                <a:spcPct val="90000"/>
              </a:lnSpc>
              <a:spcBef>
                <a:spcPts val="1000"/>
              </a:spcBef>
              <a:buClrTx/>
              <a:defRPr/>
            </a:pP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                 (</a:t>
            </a:r>
            <a:r>
              <a:rPr lang="pl-PL" altLang="pl-PL" sz="4800" dirty="0">
                <a:solidFill>
                  <a:prstClr val="black"/>
                </a:solidFill>
                <a:latin typeface="Calibri" panose="020F0502020204030204"/>
              </a:rPr>
              <a:t>podpis </a:t>
            </a:r>
            <a:r>
              <a:rPr lang="pl-PL" altLang="pl-PL" sz="4800" dirty="0" smtClean="0">
                <a:solidFill>
                  <a:prstClr val="black"/>
                </a:solidFill>
                <a:latin typeface="Calibri" panose="020F0502020204030204"/>
              </a:rPr>
              <a:t>kredytobiorcy)</a:t>
            </a:r>
            <a:endParaRPr lang="pl-PL" sz="4800" dirty="0">
              <a:latin typeface="Calibri" panose="020F0502020204030204" pitchFamily="34" charset="0"/>
            </a:endParaRPr>
          </a:p>
          <a:p>
            <a:pPr algn="just"/>
            <a:endParaRPr lang="pl-PL" dirty="0" smtClean="0">
              <a:latin typeface="Calibri" panose="020F0502020204030204" pitchFamily="34" charset="0"/>
            </a:endParaRPr>
          </a:p>
        </p:txBody>
      </p:sp>
      <p:sp>
        <p:nvSpPr>
          <p:cNvPr id="6" name="Tytuł 1"/>
          <p:cNvSpPr>
            <a:spLocks noGrp="1"/>
          </p:cNvSpPr>
          <p:nvPr>
            <p:ph type="ctrTitle"/>
          </p:nvPr>
        </p:nvSpPr>
        <p:spPr>
          <a:xfrm>
            <a:off x="1043608" y="260648"/>
            <a:ext cx="7406640" cy="548822"/>
          </a:xfrm>
        </p:spPr>
        <p:txBody>
          <a:bodyPr>
            <a:noAutofit/>
          </a:bodyPr>
          <a:lstStyle/>
          <a:p>
            <a:r>
              <a:rPr lang="pl-PL" altLang="pl-PL" sz="2400" b="1" dirty="0" smtClean="0">
                <a:solidFill>
                  <a:srgbClr val="1F497D"/>
                </a:solidFill>
                <a:latin typeface="Calibri" panose="020F0502020204030204" pitchFamily="34" charset="0"/>
                <a:cs typeface="Calibri" pitchFamily="34" charset="0"/>
              </a:rPr>
              <a:t>WZÓR OŚWIADCZENIA O ODSTĄPIENIU OD UMOWY KREDYTU KONSUMENCKIEGO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0905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32560" y="2636912"/>
            <a:ext cx="7406640" cy="2232248"/>
          </a:xfrm>
        </p:spPr>
        <p:txBody>
          <a:bodyPr>
            <a:normAutofit/>
          </a:bodyPr>
          <a:lstStyle/>
          <a:p>
            <a:pPr marL="0" lvl="0" algn="ctr" fontAlgn="base">
              <a:spcBef>
                <a:spcPct val="20000"/>
              </a:spcBef>
              <a:spcAft>
                <a:spcPct val="0"/>
              </a:spcAft>
              <a:buClrTx/>
              <a:buSzTx/>
            </a:pPr>
            <a:r>
              <a:rPr lang="pl-PL" altLang="pl-PL" sz="6000" b="1" i="1" dirty="0">
                <a:solidFill>
                  <a:srgbClr val="000000"/>
                </a:solidFill>
                <a:latin typeface="Calibri" pitchFamily="34" charset="0"/>
              </a:rPr>
              <a:t>Dziękuję za uwagę!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74742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415</TotalTime>
  <Words>609</Words>
  <Application>Microsoft Office PowerPoint</Application>
  <PresentationFormat>Pokaz na ekranie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Przesilenie</vt:lpstr>
      <vt:lpstr>Prezentacja programu PowerPoint</vt:lpstr>
      <vt:lpstr>ZANIM PODPISZESZ UMOWĘ</vt:lpstr>
      <vt:lpstr>ZANIM PODPISZESZ UMOWĘ</vt:lpstr>
      <vt:lpstr>PRZYKŁAD</vt:lpstr>
      <vt:lpstr>ZANIM PODPISZESZ UMOWĘ</vt:lpstr>
      <vt:lpstr>JEŻELI PODPISAŁEŚ UMOWĘ</vt:lpstr>
      <vt:lpstr>WZÓR OŚWIADCZENIA O ODSTĄPIENIU OD UMOWY KREDYTU KONSUMENCKIEGO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OFSUTW</dc:creator>
  <cp:lastModifiedBy>Dell</cp:lastModifiedBy>
  <cp:revision>32</cp:revision>
  <dcterms:created xsi:type="dcterms:W3CDTF">2019-07-09T12:39:52Z</dcterms:created>
  <dcterms:modified xsi:type="dcterms:W3CDTF">2021-06-22T08:43:10Z</dcterms:modified>
</cp:coreProperties>
</file>